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80" r:id="rId2"/>
    <p:sldId id="266" r:id="rId3"/>
    <p:sldId id="257" r:id="rId4"/>
    <p:sldId id="277" r:id="rId5"/>
    <p:sldId id="258" r:id="rId6"/>
    <p:sldId id="278" r:id="rId7"/>
    <p:sldId id="281" r:id="rId8"/>
    <p:sldId id="282" r:id="rId9"/>
    <p:sldId id="267" r:id="rId10"/>
    <p:sldId id="283" r:id="rId11"/>
    <p:sldId id="284" r:id="rId12"/>
    <p:sldId id="28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6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3217"/>
    <a:srgbClr val="90A2FA"/>
    <a:srgbClr val="2BF595"/>
    <a:srgbClr val="00FF00"/>
    <a:srgbClr val="4F1ECA"/>
    <a:srgbClr val="FF0066"/>
    <a:srgbClr val="0000FF"/>
    <a:srgbClr val="99FF66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1.3157894736842118E-2"/>
                  <c:y val="-2.1367521367521391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4.3859649122807024E-3"/>
                  <c:y val="-2.511407227942663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4170.3999999999996</c:v>
                </c:pt>
                <c:pt idx="1">
                  <c:v>5529.2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75438596491229E-2"/>
                  <c:y val="-9.1324200913242316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5.5555555555555546E-2"/>
                  <c:y val="-1.4637593377750865E-4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4511.5</c:v>
                </c:pt>
                <c:pt idx="1">
                  <c:v>4532.1000000000004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Дефицити(-)/Профицит(+)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8011695906432746E-2"/>
                  <c:y val="6.849315068493159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0467836257309972E-2"/>
                  <c:y val="7.8346673280123532E-17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-341.1</c:v>
                </c:pt>
                <c:pt idx="1">
                  <c:v>997.1</c:v>
                </c:pt>
              </c:numCache>
            </c:numRef>
          </c:val>
        </c:ser>
        <c:shape val="cylinder"/>
        <c:axId val="82260736"/>
        <c:axId val="82262656"/>
        <c:axId val="0"/>
      </c:bar3DChart>
      <c:catAx>
        <c:axId val="82260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82262656"/>
        <c:crosses val="autoZero"/>
        <c:auto val="1"/>
        <c:lblAlgn val="ctr"/>
        <c:lblOffset val="100"/>
      </c:catAx>
      <c:valAx>
        <c:axId val="82262656"/>
        <c:scaling>
          <c:orientation val="minMax"/>
        </c:scaling>
        <c:axPos val="l"/>
        <c:numFmt formatCode="General" sourceLinked="1"/>
        <c:tickLblPos val="nextTo"/>
        <c:crossAx val="822607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FF0066"/>
            </a:solidFill>
          </c:spPr>
          <c:dLbls>
            <c:dLbl>
              <c:idx val="0"/>
              <c:layout>
                <c:manualLayout>
                  <c:x val="5.6980056980057495E-3"/>
                  <c:y val="-8.2386363636363646E-2"/>
                </c:manualLayout>
              </c:layout>
              <c:showVal val="1"/>
            </c:dLbl>
            <c:dLbl>
              <c:idx val="1"/>
              <c:layout>
                <c:manualLayout>
                  <c:x val="8.5470085470085496E-3"/>
                  <c:y val="-8.238636363636364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1523</c:v>
                </c:pt>
                <c:pt idx="1">
                  <c:v>3142.4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8.5470085470085496E-3"/>
                  <c:y val="-1.420454545454545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2386.8000000000002</c:v>
                </c:pt>
                <c:pt idx="1">
                  <c:v>3142.4</c:v>
                </c:pt>
              </c:numCache>
            </c:numRef>
          </c:val>
        </c:ser>
        <c:gapWidth val="55"/>
        <c:gapDepth val="55"/>
        <c:shape val="cylinder"/>
        <c:axId val="90507520"/>
        <c:axId val="90509312"/>
        <c:axId val="0"/>
      </c:bar3DChart>
      <c:catAx>
        <c:axId val="9050752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0509312"/>
        <c:crosses val="autoZero"/>
        <c:auto val="1"/>
        <c:lblAlgn val="ctr"/>
        <c:lblOffset val="100"/>
      </c:catAx>
      <c:valAx>
        <c:axId val="905093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05075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1.6666666666666684E-2"/>
          <c:y val="0.12800888350494649"/>
          <c:w val="0.96863888888888972"/>
          <c:h val="0.3937603472642847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2500000000000001E-2"/>
                  <c:y val="5.128205128205128E-2"/>
                </c:manualLayout>
              </c:layout>
              <c:showVal val="1"/>
            </c:dLbl>
            <c:dLbl>
              <c:idx val="1"/>
              <c:layout>
                <c:manualLayout>
                  <c:x val="1.666666666666667E-2"/>
                  <c:y val="0.11538461538461539"/>
                </c:manualLayout>
              </c:layout>
              <c:showVal val="1"/>
            </c:dLbl>
            <c:dLbl>
              <c:idx val="2"/>
              <c:layout>
                <c:manualLayout>
                  <c:x val="1.2499999999999945E-2"/>
                  <c:y val="4.102564102564103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  НА   ИМУЩЕСТВО</c:v>
                </c:pt>
                <c:pt idx="2">
                  <c:v>ДОХОДЫ   ОТ   ИСПОЛЬЗОВАНИЯ   ИМУЩЕСТВА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442</c:v>
                </c:pt>
                <c:pt idx="1">
                  <c:v>10</c:v>
                </c:pt>
                <c:pt idx="2">
                  <c:v>56</c:v>
                </c:pt>
                <c:pt idx="3">
                  <c:v>0</c:v>
                </c:pt>
                <c:pt idx="4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5.5555555555555558E-3"/>
                  <c:y val="2.3076923076923061E-2"/>
                </c:manualLayout>
              </c:layout>
              <c:showVal val="1"/>
            </c:dLbl>
            <c:dLbl>
              <c:idx val="1"/>
              <c:layout>
                <c:manualLayout>
                  <c:x val="2.4999890638670169E-2"/>
                  <c:y val="8.2051282051282065E-2"/>
                </c:manualLayout>
              </c:layout>
              <c:showVal val="1"/>
            </c:dLbl>
            <c:dLbl>
              <c:idx val="2"/>
              <c:layout>
                <c:manualLayout>
                  <c:x val="1.9444444444444445E-2"/>
                  <c:y val="1.794871794871794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  НА   ИМУЩЕСТВО</c:v>
                </c:pt>
                <c:pt idx="2">
                  <c:v>ДОХОДЫ   ОТ   ИСПОЛЬЗОВАНИЯ   ИМУЩЕСТВА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515.4</c:v>
                </c:pt>
                <c:pt idx="1">
                  <c:v>13.1</c:v>
                </c:pt>
                <c:pt idx="2">
                  <c:v>18.7</c:v>
                </c:pt>
                <c:pt idx="3">
                  <c:v>2.5</c:v>
                </c:pt>
                <c:pt idx="4">
                  <c:v>106.6</c:v>
                </c:pt>
              </c:numCache>
            </c:numRef>
          </c:val>
        </c:ser>
        <c:dLbls>
          <c:showVal val="1"/>
        </c:dLbls>
        <c:shape val="box"/>
        <c:axId val="90560384"/>
        <c:axId val="90561920"/>
        <c:axId val="82296320"/>
      </c:bar3DChart>
      <c:catAx>
        <c:axId val="90560384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0561920"/>
        <c:crosses val="autoZero"/>
        <c:auto val="1"/>
        <c:lblAlgn val="ctr"/>
        <c:lblOffset val="100"/>
      </c:catAx>
      <c:valAx>
        <c:axId val="905619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0560384"/>
        <c:crosses val="autoZero"/>
        <c:crossBetween val="between"/>
      </c:valAx>
      <c:serAx>
        <c:axId val="82296320"/>
        <c:scaling>
          <c:orientation val="minMax"/>
        </c:scaling>
        <c:delete val="1"/>
        <c:axPos val="b"/>
        <c:majorTickMark val="none"/>
        <c:tickLblPos val="none"/>
        <c:crossAx val="90561920"/>
        <c:crosses val="autoZero"/>
      </c:serAx>
    </c:plotArea>
    <c:legend>
      <c:legendPos val="t"/>
      <c:layout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799435028248604"/>
          <c:y val="2.3782424924157209E-2"/>
          <c:w val="0.75837014546910464"/>
          <c:h val="0.81989893308790951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8.4573935673295048E-2"/>
                  <c:y val="-1.9551345144356958E-2"/>
                </c:manualLayout>
              </c:layout>
              <c:showVal val="1"/>
            </c:dLbl>
            <c:dLbl>
              <c:idx val="1"/>
              <c:layout>
                <c:manualLayout>
                  <c:x val="-9.4055562969883308E-2"/>
                  <c:y val="-3.205128205128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1413.7</c:v>
                </c:pt>
                <c:pt idx="1">
                  <c:v>2934.9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-6.7710641042751124E-2"/>
                  <c:y val="-3.846153846153846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6.8005360558743733E-2"/>
                  <c:y val="-2.564119388922543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1596</c:v>
                </c:pt>
                <c:pt idx="1">
                  <c:v>2574.4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Лист1!$D$2:$D$3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2386.8000000000002</c:v>
                </c:pt>
                <c:pt idx="1">
                  <c:v>3142.4</c:v>
                </c:pt>
              </c:numCache>
            </c:numRef>
          </c:val>
        </c:ser>
        <c:shape val="pyramid"/>
        <c:axId val="134697344"/>
        <c:axId val="134698880"/>
        <c:axId val="0"/>
      </c:bar3DChart>
      <c:catAx>
        <c:axId val="13469734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698880"/>
        <c:crosses val="autoZero"/>
        <c:auto val="1"/>
        <c:lblAlgn val="ctr"/>
        <c:lblOffset val="100"/>
      </c:catAx>
      <c:valAx>
        <c:axId val="134698880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46973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2BF595"/>
              </a:solidFill>
            </c:spPr>
          </c:dPt>
          <c:dLbls>
            <c:dLbl>
              <c:idx val="1"/>
              <c:layout>
                <c:manualLayout>
                  <c:x val="0.13046448087431725"/>
                  <c:y val="3.878502105841421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Социальная сфера</c:v>
                </c:pt>
                <c:pt idx="1">
                  <c:v>Общегосударственные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2054.5</c:v>
                </c:pt>
                <c:pt idx="1">
                  <c:v>2477.6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D13217"/>
            </a:solidFill>
          </c:spPr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211,213 - заработная плата и начисления на нее</c:v>
                </c:pt>
                <c:pt idx="1">
                  <c:v>221 - услуги связи</c:v>
                </c:pt>
                <c:pt idx="2">
                  <c:v>223 - коммунальные услуги</c:v>
                </c:pt>
                <c:pt idx="3">
                  <c:v>225 - услуги по содержанию имущества</c:v>
                </c:pt>
                <c:pt idx="4">
                  <c:v>226 - прочие работы и услуги</c:v>
                </c:pt>
                <c:pt idx="5">
                  <c:v>227-страхование</c:v>
                </c:pt>
                <c:pt idx="6">
                  <c:v>251 - межбюджетные трансферты</c:v>
                </c:pt>
                <c:pt idx="7">
                  <c:v>264 - социальное обеспечение</c:v>
                </c:pt>
                <c:pt idx="8">
                  <c:v>290 - уплата налогов и сборов,прочие расходы</c:v>
                </c:pt>
                <c:pt idx="9">
                  <c:v>310-приобретение основных средств</c:v>
                </c:pt>
                <c:pt idx="10">
                  <c:v>340-приобретение МЗ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2164.8000000000002</c:v>
                </c:pt>
                <c:pt idx="1">
                  <c:v>42</c:v>
                </c:pt>
                <c:pt idx="2">
                  <c:v>137</c:v>
                </c:pt>
                <c:pt idx="3">
                  <c:v>2</c:v>
                </c:pt>
                <c:pt idx="4">
                  <c:v>1034.0999999999999</c:v>
                </c:pt>
                <c:pt idx="5">
                  <c:v>11.3</c:v>
                </c:pt>
                <c:pt idx="6">
                  <c:v>307.2</c:v>
                </c:pt>
                <c:pt idx="7">
                  <c:v>317</c:v>
                </c:pt>
                <c:pt idx="8">
                  <c:v>295.2</c:v>
                </c:pt>
                <c:pt idx="9">
                  <c:v>530</c:v>
                </c:pt>
                <c:pt idx="10">
                  <c:v>626.70000000000005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90A2FA"/>
            </a:solidFill>
          </c:spPr>
          <c:dLbls>
            <c:dLbl>
              <c:idx val="0"/>
              <c:layout>
                <c:manualLayout>
                  <c:x val="-1.3888888888888905E-3"/>
                  <c:y val="-6.696031959580572E-3"/>
                </c:manualLayout>
              </c:layout>
              <c:showVal val="1"/>
            </c:dLbl>
            <c:dLbl>
              <c:idx val="4"/>
              <c:layout>
                <c:manualLayout>
                  <c:x val="-1.3888888888888905E-3"/>
                  <c:y val="-8.9280426127741012E-3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-1.116005326596763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211,213 - заработная плата и начисления на нее</c:v>
                </c:pt>
                <c:pt idx="1">
                  <c:v>221 - услуги связи</c:v>
                </c:pt>
                <c:pt idx="2">
                  <c:v>223 - коммунальные услуги</c:v>
                </c:pt>
                <c:pt idx="3">
                  <c:v>225 - услуги по содержанию имущества</c:v>
                </c:pt>
                <c:pt idx="4">
                  <c:v>226 - прочие работы и услуги</c:v>
                </c:pt>
                <c:pt idx="5">
                  <c:v>227-страхование</c:v>
                </c:pt>
                <c:pt idx="6">
                  <c:v>251 - межбюджетные трансферты</c:v>
                </c:pt>
                <c:pt idx="7">
                  <c:v>264 - социальное обеспечение</c:v>
                </c:pt>
                <c:pt idx="8">
                  <c:v>290 - уплата налогов и сборов,прочие расходы</c:v>
                </c:pt>
                <c:pt idx="9">
                  <c:v>310-приобретение основных средств</c:v>
                </c:pt>
                <c:pt idx="10">
                  <c:v>340-приобретение МЗ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2147.1999999999998</c:v>
                </c:pt>
                <c:pt idx="1">
                  <c:v>28.5</c:v>
                </c:pt>
                <c:pt idx="2">
                  <c:v>113.8</c:v>
                </c:pt>
                <c:pt idx="3">
                  <c:v>0.7</c:v>
                </c:pt>
                <c:pt idx="4">
                  <c:v>1004.5</c:v>
                </c:pt>
                <c:pt idx="5">
                  <c:v>4.9000000000000004</c:v>
                </c:pt>
                <c:pt idx="6">
                  <c:v>307.2</c:v>
                </c:pt>
                <c:pt idx="7">
                  <c:v>316.39999999999998</c:v>
                </c:pt>
                <c:pt idx="8">
                  <c:v>218.1</c:v>
                </c:pt>
                <c:pt idx="9">
                  <c:v>9</c:v>
                </c:pt>
                <c:pt idx="10">
                  <c:v>381.7</c:v>
                </c:pt>
              </c:numCache>
            </c:numRef>
          </c:val>
        </c:ser>
        <c:shape val="box"/>
        <c:axId val="138579968"/>
        <c:axId val="138581504"/>
        <c:axId val="0"/>
      </c:bar3DChart>
      <c:catAx>
        <c:axId val="13857996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581504"/>
        <c:crosses val="autoZero"/>
        <c:auto val="1"/>
        <c:lblAlgn val="ctr"/>
        <c:lblOffset val="100"/>
      </c:catAx>
      <c:valAx>
        <c:axId val="138581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85799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12722-9B23-4605-96EB-1F02AF0D8596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3C7EE3C7-9A3C-44CA-BD95-4AA7FF9C78F4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605,7 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647C2AE3-8FC2-468F-944C-E4F6CDC5E656}" type="parTrans" cxnId="{F2C02920-4444-4136-BE1E-6713C17BBB88}">
      <dgm:prSet/>
      <dgm:spPr/>
      <dgm:t>
        <a:bodyPr/>
        <a:lstStyle/>
        <a:p>
          <a:endParaRPr lang="ru-RU"/>
        </a:p>
      </dgm:t>
    </dgm:pt>
    <dgm:pt modelId="{50867CDA-2465-4B1A-8F7D-F66275327D66}" type="sibTrans" cxnId="{F2C02920-4444-4136-BE1E-6713C17BBB88}">
      <dgm:prSet/>
      <dgm:spPr/>
      <dgm:t>
        <a:bodyPr/>
        <a:lstStyle/>
        <a:p>
          <a:endParaRPr lang="ru-RU"/>
        </a:p>
      </dgm:t>
    </dgm:pt>
    <dgm:pt modelId="{115D51E5-7687-4821-B506-27FEE5D83213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Функционирование высшего должностного лица муниципального образования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0B9F51B-B446-4628-9B9E-A82C26265416}" type="parTrans" cxnId="{F15C01F4-85FA-489F-882F-F839C830F471}">
      <dgm:prSet/>
      <dgm:spPr/>
      <dgm:t>
        <a:bodyPr/>
        <a:lstStyle/>
        <a:p>
          <a:endParaRPr lang="ru-RU"/>
        </a:p>
      </dgm:t>
    </dgm:pt>
    <dgm:pt modelId="{7BB5D891-0D1E-41AC-AFAC-BAF52D8663EE}" type="sibTrans" cxnId="{F15C01F4-85FA-489F-882F-F839C830F471}">
      <dgm:prSet/>
      <dgm:spPr/>
      <dgm:t>
        <a:bodyPr/>
        <a:lstStyle/>
        <a:p>
          <a:endParaRPr lang="ru-RU"/>
        </a:p>
      </dgm:t>
    </dgm:pt>
    <dgm:pt modelId="{40E05EA4-BEA0-4950-89BD-C0E217259F5D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1354,8 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BD562095-F144-4D01-9CD3-C15B5FACDCE5}" type="parTrans" cxnId="{07209837-0C85-467E-9C0F-994AFBB21346}">
      <dgm:prSet/>
      <dgm:spPr/>
      <dgm:t>
        <a:bodyPr/>
        <a:lstStyle/>
        <a:p>
          <a:endParaRPr lang="ru-RU"/>
        </a:p>
      </dgm:t>
    </dgm:pt>
    <dgm:pt modelId="{7CF1715E-2A19-4ECB-8655-75BB56D26BC9}" type="sibTrans" cxnId="{07209837-0C85-467E-9C0F-994AFBB21346}">
      <dgm:prSet/>
      <dgm:spPr/>
      <dgm:t>
        <a:bodyPr/>
        <a:lstStyle/>
        <a:p>
          <a:endParaRPr lang="ru-RU"/>
        </a:p>
      </dgm:t>
    </dgm:pt>
    <dgm:pt modelId="{9E30B56A-39F8-49AC-A150-109DE43CDFDC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Функционирование местных администраций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5F60AB0-FBBC-45F4-97F9-C78ACC5CFD13}" type="parTrans" cxnId="{527D2A67-5765-4868-9E03-50258BBB04F9}">
      <dgm:prSet/>
      <dgm:spPr/>
      <dgm:t>
        <a:bodyPr/>
        <a:lstStyle/>
        <a:p>
          <a:endParaRPr lang="ru-RU"/>
        </a:p>
      </dgm:t>
    </dgm:pt>
    <dgm:pt modelId="{967E42D6-1024-423E-8AA2-70534394A2A1}" type="sibTrans" cxnId="{527D2A67-5765-4868-9E03-50258BBB04F9}">
      <dgm:prSet/>
      <dgm:spPr/>
      <dgm:t>
        <a:bodyPr/>
        <a:lstStyle/>
        <a:p>
          <a:endParaRPr lang="ru-RU"/>
        </a:p>
      </dgm:t>
    </dgm:pt>
    <dgm:pt modelId="{9DF3EE75-5395-4582-B537-64E57400E808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303,9 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59298DA3-40D8-47CD-A2C1-0935906106B6}" type="parTrans" cxnId="{6F2C4C8F-2CB3-49E5-BF69-13B539987324}">
      <dgm:prSet/>
      <dgm:spPr/>
      <dgm:t>
        <a:bodyPr/>
        <a:lstStyle/>
        <a:p>
          <a:endParaRPr lang="ru-RU"/>
        </a:p>
      </dgm:t>
    </dgm:pt>
    <dgm:pt modelId="{17A0DDAE-00A2-40D8-9599-394CC694C8F8}" type="sibTrans" cxnId="{6F2C4C8F-2CB3-49E5-BF69-13B539987324}">
      <dgm:prSet/>
      <dgm:spPr/>
      <dgm:t>
        <a:bodyPr/>
        <a:lstStyle/>
        <a:p>
          <a:endParaRPr lang="ru-RU"/>
        </a:p>
      </dgm:t>
    </dgm:pt>
    <dgm:pt modelId="{39E56BDC-80D5-412E-B761-8EB6235D9BD8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Межбюджетные трансферты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493B948-108C-4E53-870C-BD528EB1A515}" type="parTrans" cxnId="{20A5D8AD-1A3C-4206-9829-2057675C4E76}">
      <dgm:prSet/>
      <dgm:spPr/>
      <dgm:t>
        <a:bodyPr/>
        <a:lstStyle/>
        <a:p>
          <a:endParaRPr lang="ru-RU"/>
        </a:p>
      </dgm:t>
    </dgm:pt>
    <dgm:pt modelId="{9B375A26-827F-4DA7-B746-F23D78E3CFB1}" type="sibTrans" cxnId="{20A5D8AD-1A3C-4206-9829-2057675C4E76}">
      <dgm:prSet/>
      <dgm:spPr/>
      <dgm:t>
        <a:bodyPr/>
        <a:lstStyle/>
        <a:p>
          <a:endParaRPr lang="ru-RU"/>
        </a:p>
      </dgm:t>
    </dgm:pt>
    <dgm:pt modelId="{9F6B39BB-9E2F-4DA6-8308-00EA2224CC26}" type="pres">
      <dgm:prSet presAssocID="{D6F12722-9B23-4605-96EB-1F02AF0D85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5AFAB-BCF7-44EF-8705-566196F01F7C}" type="pres">
      <dgm:prSet presAssocID="{3C7EE3C7-9A3C-44CA-BD95-4AA7FF9C78F4}" presName="linNode" presStyleCnt="0"/>
      <dgm:spPr/>
    </dgm:pt>
    <dgm:pt modelId="{B2F3339D-4E6D-4A36-B75C-AACBD5E5CE40}" type="pres">
      <dgm:prSet presAssocID="{3C7EE3C7-9A3C-44CA-BD95-4AA7FF9C78F4}" presName="parentText" presStyleLbl="node1" presStyleIdx="0" presStyleCnt="3" custScaleY="476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EEEA3-D60E-48F4-9F11-20C330C20D95}" type="pres">
      <dgm:prSet presAssocID="{3C7EE3C7-9A3C-44CA-BD95-4AA7FF9C78F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1575F-A414-4187-A89B-AAEE3E32AE70}" type="pres">
      <dgm:prSet presAssocID="{50867CDA-2465-4B1A-8F7D-F66275327D66}" presName="sp" presStyleCnt="0"/>
      <dgm:spPr/>
    </dgm:pt>
    <dgm:pt modelId="{68D8B348-60D2-43FE-88C6-9E27FF516A7A}" type="pres">
      <dgm:prSet presAssocID="{40E05EA4-BEA0-4950-89BD-C0E217259F5D}" presName="linNode" presStyleCnt="0"/>
      <dgm:spPr/>
    </dgm:pt>
    <dgm:pt modelId="{6357BC39-2630-44EB-B9C1-E456ABE255DB}" type="pres">
      <dgm:prSet presAssocID="{40E05EA4-BEA0-4950-89BD-C0E217259F5D}" presName="parentText" presStyleLbl="node1" presStyleIdx="1" presStyleCnt="3" custScaleY="524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D0FF3-8DD8-4875-9D23-3212068EA7EB}" type="pres">
      <dgm:prSet presAssocID="{40E05EA4-BEA0-4950-89BD-C0E217259F5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4A1BC-1E87-422F-9850-8A2AEE52D7F9}" type="pres">
      <dgm:prSet presAssocID="{7CF1715E-2A19-4ECB-8655-75BB56D26BC9}" presName="sp" presStyleCnt="0"/>
      <dgm:spPr/>
    </dgm:pt>
    <dgm:pt modelId="{84EE546F-F335-429D-8697-9F159CB41232}" type="pres">
      <dgm:prSet presAssocID="{9DF3EE75-5395-4582-B537-64E57400E808}" presName="linNode" presStyleCnt="0"/>
      <dgm:spPr/>
    </dgm:pt>
    <dgm:pt modelId="{DE8FBB31-990D-4BA0-B1B8-A0B28C8F7AD7}" type="pres">
      <dgm:prSet presAssocID="{9DF3EE75-5395-4582-B537-64E57400E808}" presName="parentText" presStyleLbl="node1" presStyleIdx="2" presStyleCnt="3" custScaleY="554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29FFF-ACDC-45C7-B099-17DB5B6EC00E}" type="pres">
      <dgm:prSet presAssocID="{9DF3EE75-5395-4582-B537-64E57400E80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209837-0C85-467E-9C0F-994AFBB21346}" srcId="{D6F12722-9B23-4605-96EB-1F02AF0D8596}" destId="{40E05EA4-BEA0-4950-89BD-C0E217259F5D}" srcOrd="1" destOrd="0" parTransId="{BD562095-F144-4D01-9CD3-C15B5FACDCE5}" sibTransId="{7CF1715E-2A19-4ECB-8655-75BB56D26BC9}"/>
    <dgm:cxn modelId="{25EA4F9D-2C78-41D2-8E17-4E6BE2FDF2C1}" type="presOf" srcId="{D6F12722-9B23-4605-96EB-1F02AF0D8596}" destId="{9F6B39BB-9E2F-4DA6-8308-00EA2224CC26}" srcOrd="0" destOrd="0" presId="urn:microsoft.com/office/officeart/2005/8/layout/vList5"/>
    <dgm:cxn modelId="{F50F7E38-B2D4-42B0-9E2F-164F2A90BE2C}" type="presOf" srcId="{9DF3EE75-5395-4582-B537-64E57400E808}" destId="{DE8FBB31-990D-4BA0-B1B8-A0B28C8F7AD7}" srcOrd="0" destOrd="0" presId="urn:microsoft.com/office/officeart/2005/8/layout/vList5"/>
    <dgm:cxn modelId="{583BA3DA-446D-4D8D-9F10-775DB6780FB3}" type="presOf" srcId="{115D51E5-7687-4821-B506-27FEE5D83213}" destId="{668EEEA3-D60E-48F4-9F11-20C330C20D95}" srcOrd="0" destOrd="0" presId="urn:microsoft.com/office/officeart/2005/8/layout/vList5"/>
    <dgm:cxn modelId="{FACAEF4C-BBBC-40F1-ACC2-9FCFE2D5A9A0}" type="presOf" srcId="{39E56BDC-80D5-412E-B761-8EB6235D9BD8}" destId="{51329FFF-ACDC-45C7-B099-17DB5B6EC00E}" srcOrd="0" destOrd="0" presId="urn:microsoft.com/office/officeart/2005/8/layout/vList5"/>
    <dgm:cxn modelId="{F2C02920-4444-4136-BE1E-6713C17BBB88}" srcId="{D6F12722-9B23-4605-96EB-1F02AF0D8596}" destId="{3C7EE3C7-9A3C-44CA-BD95-4AA7FF9C78F4}" srcOrd="0" destOrd="0" parTransId="{647C2AE3-8FC2-468F-944C-E4F6CDC5E656}" sibTransId="{50867CDA-2465-4B1A-8F7D-F66275327D66}"/>
    <dgm:cxn modelId="{527D2A67-5765-4868-9E03-50258BBB04F9}" srcId="{40E05EA4-BEA0-4950-89BD-C0E217259F5D}" destId="{9E30B56A-39F8-49AC-A150-109DE43CDFDC}" srcOrd="0" destOrd="0" parTransId="{95F60AB0-FBBC-45F4-97F9-C78ACC5CFD13}" sibTransId="{967E42D6-1024-423E-8AA2-70534394A2A1}"/>
    <dgm:cxn modelId="{F15C01F4-85FA-489F-882F-F839C830F471}" srcId="{3C7EE3C7-9A3C-44CA-BD95-4AA7FF9C78F4}" destId="{115D51E5-7687-4821-B506-27FEE5D83213}" srcOrd="0" destOrd="0" parTransId="{10B9F51B-B446-4628-9B9E-A82C26265416}" sibTransId="{7BB5D891-0D1E-41AC-AFAC-BAF52D8663EE}"/>
    <dgm:cxn modelId="{6F2C4C8F-2CB3-49E5-BF69-13B539987324}" srcId="{D6F12722-9B23-4605-96EB-1F02AF0D8596}" destId="{9DF3EE75-5395-4582-B537-64E57400E808}" srcOrd="2" destOrd="0" parTransId="{59298DA3-40D8-47CD-A2C1-0935906106B6}" sibTransId="{17A0DDAE-00A2-40D8-9599-394CC694C8F8}"/>
    <dgm:cxn modelId="{A50BAE01-D3C6-4466-93DE-029CB098C250}" type="presOf" srcId="{9E30B56A-39F8-49AC-A150-109DE43CDFDC}" destId="{862D0FF3-8DD8-4875-9D23-3212068EA7EB}" srcOrd="0" destOrd="0" presId="urn:microsoft.com/office/officeart/2005/8/layout/vList5"/>
    <dgm:cxn modelId="{20A5D8AD-1A3C-4206-9829-2057675C4E76}" srcId="{9DF3EE75-5395-4582-B537-64E57400E808}" destId="{39E56BDC-80D5-412E-B761-8EB6235D9BD8}" srcOrd="0" destOrd="0" parTransId="{9493B948-108C-4E53-870C-BD528EB1A515}" sibTransId="{9B375A26-827F-4DA7-B746-F23D78E3CFB1}"/>
    <dgm:cxn modelId="{E2763A46-561C-40F4-8063-8C5CF981D476}" type="presOf" srcId="{40E05EA4-BEA0-4950-89BD-C0E217259F5D}" destId="{6357BC39-2630-44EB-B9C1-E456ABE255DB}" srcOrd="0" destOrd="0" presId="urn:microsoft.com/office/officeart/2005/8/layout/vList5"/>
    <dgm:cxn modelId="{CBDA18FB-CF33-4A71-A5A4-23BC94B29C46}" type="presOf" srcId="{3C7EE3C7-9A3C-44CA-BD95-4AA7FF9C78F4}" destId="{B2F3339D-4E6D-4A36-B75C-AACBD5E5CE40}" srcOrd="0" destOrd="0" presId="urn:microsoft.com/office/officeart/2005/8/layout/vList5"/>
    <dgm:cxn modelId="{1C0A20A5-60C9-44AA-B1F1-825FB01EC1E5}" type="presParOf" srcId="{9F6B39BB-9E2F-4DA6-8308-00EA2224CC26}" destId="{72F5AFAB-BCF7-44EF-8705-566196F01F7C}" srcOrd="0" destOrd="0" presId="urn:microsoft.com/office/officeart/2005/8/layout/vList5"/>
    <dgm:cxn modelId="{E172638F-F1DB-47EA-B13F-86CF3DF80A7A}" type="presParOf" srcId="{72F5AFAB-BCF7-44EF-8705-566196F01F7C}" destId="{B2F3339D-4E6D-4A36-B75C-AACBD5E5CE40}" srcOrd="0" destOrd="0" presId="urn:microsoft.com/office/officeart/2005/8/layout/vList5"/>
    <dgm:cxn modelId="{CEB238AE-A853-4B06-A6BA-C16A8201C80F}" type="presParOf" srcId="{72F5AFAB-BCF7-44EF-8705-566196F01F7C}" destId="{668EEEA3-D60E-48F4-9F11-20C330C20D95}" srcOrd="1" destOrd="0" presId="urn:microsoft.com/office/officeart/2005/8/layout/vList5"/>
    <dgm:cxn modelId="{3F50864B-CB0E-4516-80BF-75ABA3CF87AF}" type="presParOf" srcId="{9F6B39BB-9E2F-4DA6-8308-00EA2224CC26}" destId="{CAE1575F-A414-4187-A89B-AAEE3E32AE70}" srcOrd="1" destOrd="0" presId="urn:microsoft.com/office/officeart/2005/8/layout/vList5"/>
    <dgm:cxn modelId="{B70CB67D-C99E-4FC6-8814-B229FEBFB6BE}" type="presParOf" srcId="{9F6B39BB-9E2F-4DA6-8308-00EA2224CC26}" destId="{68D8B348-60D2-43FE-88C6-9E27FF516A7A}" srcOrd="2" destOrd="0" presId="urn:microsoft.com/office/officeart/2005/8/layout/vList5"/>
    <dgm:cxn modelId="{74D7F33E-2B52-46A2-923E-1A78BEDE078A}" type="presParOf" srcId="{68D8B348-60D2-43FE-88C6-9E27FF516A7A}" destId="{6357BC39-2630-44EB-B9C1-E456ABE255DB}" srcOrd="0" destOrd="0" presId="urn:microsoft.com/office/officeart/2005/8/layout/vList5"/>
    <dgm:cxn modelId="{E60D75D8-6489-44E7-AF11-FD6CBC764555}" type="presParOf" srcId="{68D8B348-60D2-43FE-88C6-9E27FF516A7A}" destId="{862D0FF3-8DD8-4875-9D23-3212068EA7EB}" srcOrd="1" destOrd="0" presId="urn:microsoft.com/office/officeart/2005/8/layout/vList5"/>
    <dgm:cxn modelId="{85644485-6F70-4732-9A3A-A71B5AF2FA90}" type="presParOf" srcId="{9F6B39BB-9E2F-4DA6-8308-00EA2224CC26}" destId="{39C4A1BC-1E87-422F-9850-8A2AEE52D7F9}" srcOrd="3" destOrd="0" presId="urn:microsoft.com/office/officeart/2005/8/layout/vList5"/>
    <dgm:cxn modelId="{D0568067-18AF-4990-862C-7B20074B1709}" type="presParOf" srcId="{9F6B39BB-9E2F-4DA6-8308-00EA2224CC26}" destId="{84EE546F-F335-429D-8697-9F159CB41232}" srcOrd="4" destOrd="0" presId="urn:microsoft.com/office/officeart/2005/8/layout/vList5"/>
    <dgm:cxn modelId="{499B1D9E-313F-4557-AF24-E21B5BB41E7E}" type="presParOf" srcId="{84EE546F-F335-429D-8697-9F159CB41232}" destId="{DE8FBB31-990D-4BA0-B1B8-A0B28C8F7AD7}" srcOrd="0" destOrd="0" presId="urn:microsoft.com/office/officeart/2005/8/layout/vList5"/>
    <dgm:cxn modelId="{D6CD74AE-E781-4499-AC76-49130B00A5B8}" type="presParOf" srcId="{84EE546F-F335-429D-8697-9F159CB41232}" destId="{51329FFF-ACDC-45C7-B099-17DB5B6EC0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06CE24-2FBC-409C-BCC6-3F21801AB927}" type="doc">
      <dgm:prSet loTypeId="urn:microsoft.com/office/officeart/2005/8/layout/default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F7936FA-C9C7-4956-8BD9-645521776BF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Оценка муниципального имущества, в том числе земельных участков, и оформление правоустанавливающих документов на объекты собственности Октябрьского района –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32,0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D08F228-1D66-464E-A901-57E03E4ED99A}" type="parTrans" cxnId="{FFA57D9D-B713-4D4E-BF4D-F79ED642AB6C}">
      <dgm:prSet/>
      <dgm:spPr/>
      <dgm:t>
        <a:bodyPr/>
        <a:lstStyle/>
        <a:p>
          <a:endParaRPr lang="ru-RU"/>
        </a:p>
      </dgm:t>
    </dgm:pt>
    <dgm:pt modelId="{CDC020D0-4768-4E33-8856-6A0FB0C7302C}" type="sibTrans" cxnId="{FFA57D9D-B713-4D4E-BF4D-F79ED642AB6C}">
      <dgm:prSet/>
      <dgm:spPr/>
      <dgm:t>
        <a:bodyPr/>
        <a:lstStyle/>
        <a:p>
          <a:endParaRPr lang="ru-RU"/>
        </a:p>
      </dgm:t>
    </dgm:pt>
    <dgm:pt modelId="{025A8494-558C-414D-9D2F-7F8898B4FF5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Расходы по переданным полномочиям в сфере имущественных отношений, в части муниципального жилищного контроля  (межбюджетные трансферты) –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0,2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тыс.руб.</a:t>
          </a:r>
        </a:p>
        <a:p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E004B9A-7BB5-4D35-8EAD-2106B42C3C84}" type="parTrans" cxnId="{192A5ABF-317C-4029-BBAA-63B98BBCFA14}">
      <dgm:prSet/>
      <dgm:spPr/>
      <dgm:t>
        <a:bodyPr/>
        <a:lstStyle/>
        <a:p>
          <a:endParaRPr lang="ru-RU"/>
        </a:p>
      </dgm:t>
    </dgm:pt>
    <dgm:pt modelId="{C38AA433-F83F-4F38-9D9A-0393B4D88ED8}" type="sibTrans" cxnId="{192A5ABF-317C-4029-BBAA-63B98BBCFA14}">
      <dgm:prSet/>
      <dgm:spPr/>
      <dgm:t>
        <a:bodyPr/>
        <a:lstStyle/>
        <a:p>
          <a:endParaRPr lang="ru-RU"/>
        </a:p>
      </dgm:t>
    </dgm:pt>
    <dgm:pt modelId="{4E6AF336-C564-4A82-9B0B-6CAD5774918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Расходы на исполнение судебных актов по взысканию денежных средств за счет казны бюджета сельсовета –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149,4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тыс.руб.</a:t>
          </a:r>
        </a:p>
        <a:p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23AADCB-9F8B-4FA7-AB20-2ED3A55BA94B}" type="parTrans" cxnId="{66495723-B613-47F9-825F-B69CB5B81793}">
      <dgm:prSet/>
      <dgm:spPr/>
      <dgm:t>
        <a:bodyPr/>
        <a:lstStyle/>
        <a:p>
          <a:endParaRPr lang="ru-RU"/>
        </a:p>
      </dgm:t>
    </dgm:pt>
    <dgm:pt modelId="{98ADBBF6-0CDB-4C30-A757-40422EDC8458}" type="sibTrans" cxnId="{66495723-B613-47F9-825F-B69CB5B81793}">
      <dgm:prSet/>
      <dgm:spPr/>
      <dgm:t>
        <a:bodyPr/>
        <a:lstStyle/>
        <a:p>
          <a:endParaRPr lang="ru-RU"/>
        </a:p>
      </dgm:t>
    </dgm:pt>
    <dgm:pt modelId="{790A529A-E1F5-40AD-82E4-3BFA1CFBF21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Расходы по переданным полномочиям по разработке генеральных планов поселения –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1,5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тыс.руб.</a:t>
          </a:r>
        </a:p>
        <a:p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CE5C232-9A11-4BF3-8A72-7942F17AF800}" type="parTrans" cxnId="{B2F7E263-A149-4124-996D-83412F9FD87B}">
      <dgm:prSet/>
      <dgm:spPr/>
      <dgm:t>
        <a:bodyPr/>
        <a:lstStyle/>
        <a:p>
          <a:endParaRPr lang="ru-RU"/>
        </a:p>
      </dgm:t>
    </dgm:pt>
    <dgm:pt modelId="{2103F16F-B54B-4B16-9051-BDDA06E09B52}" type="sibTrans" cxnId="{B2F7E263-A149-4124-996D-83412F9FD87B}">
      <dgm:prSet/>
      <dgm:spPr/>
      <dgm:t>
        <a:bodyPr/>
        <a:lstStyle/>
        <a:p>
          <a:endParaRPr lang="ru-RU"/>
        </a:p>
      </dgm:t>
    </dgm:pt>
    <dgm:pt modelId="{2B82A2D8-9555-4F33-B6D4-9C2095F7AA09}" type="pres">
      <dgm:prSet presAssocID="{AF06CE24-2FBC-409C-BCC6-3F21801AB9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CCB553-381C-413A-8A11-1703F0DCA332}" type="pres">
      <dgm:prSet presAssocID="{EF7936FA-C9C7-4956-8BD9-645521776BF7}" presName="node" presStyleLbl="node1" presStyleIdx="0" presStyleCnt="4" custScaleX="110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F85EF-80E8-49E7-814D-E1091ABE26EC}" type="pres">
      <dgm:prSet presAssocID="{CDC020D0-4768-4E33-8856-6A0FB0C7302C}" presName="sibTrans" presStyleCnt="0"/>
      <dgm:spPr/>
      <dgm:t>
        <a:bodyPr/>
        <a:lstStyle/>
        <a:p>
          <a:endParaRPr lang="ru-RU"/>
        </a:p>
      </dgm:t>
    </dgm:pt>
    <dgm:pt modelId="{BBED32F8-87DD-4968-8213-00D3B96D236A}" type="pres">
      <dgm:prSet presAssocID="{025A8494-558C-414D-9D2F-7F8898B4FF58}" presName="node" presStyleLbl="node1" presStyleIdx="1" presStyleCnt="4" custScaleX="109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0FC5A-C10E-4388-B5DD-EA9ECB42BC66}" type="pres">
      <dgm:prSet presAssocID="{C38AA433-F83F-4F38-9D9A-0393B4D88ED8}" presName="sibTrans" presStyleCnt="0"/>
      <dgm:spPr/>
      <dgm:t>
        <a:bodyPr/>
        <a:lstStyle/>
        <a:p>
          <a:endParaRPr lang="ru-RU"/>
        </a:p>
      </dgm:t>
    </dgm:pt>
    <dgm:pt modelId="{37FC180A-3AA1-4168-8018-BDB680BFCCA0}" type="pres">
      <dgm:prSet presAssocID="{4E6AF336-C564-4A82-9B0B-6CAD57749180}" presName="node" presStyleLbl="node1" presStyleIdx="2" presStyleCnt="4" custScaleX="112678" custLinFactNeighborX="-3976" custLinFactNeighborY="-1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03D78-70D4-47A2-80AB-4A5C96091EF3}" type="pres">
      <dgm:prSet presAssocID="{98ADBBF6-0CDB-4C30-A757-40422EDC8458}" presName="sibTrans" presStyleCnt="0"/>
      <dgm:spPr/>
      <dgm:t>
        <a:bodyPr/>
        <a:lstStyle/>
        <a:p>
          <a:endParaRPr lang="ru-RU"/>
        </a:p>
      </dgm:t>
    </dgm:pt>
    <dgm:pt modelId="{F9710DDC-3207-4E42-B9AB-A3354DDD323E}" type="pres">
      <dgm:prSet presAssocID="{790A529A-E1F5-40AD-82E4-3BFA1CFBF218}" presName="node" presStyleLbl="node1" presStyleIdx="3" presStyleCnt="4" custScaleX="10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A57D9D-B713-4D4E-BF4D-F79ED642AB6C}" srcId="{AF06CE24-2FBC-409C-BCC6-3F21801AB927}" destId="{EF7936FA-C9C7-4956-8BD9-645521776BF7}" srcOrd="0" destOrd="0" parTransId="{ED08F228-1D66-464E-A901-57E03E4ED99A}" sibTransId="{CDC020D0-4768-4E33-8856-6A0FB0C7302C}"/>
    <dgm:cxn modelId="{66495723-B613-47F9-825F-B69CB5B81793}" srcId="{AF06CE24-2FBC-409C-BCC6-3F21801AB927}" destId="{4E6AF336-C564-4A82-9B0B-6CAD57749180}" srcOrd="2" destOrd="0" parTransId="{723AADCB-9F8B-4FA7-AB20-2ED3A55BA94B}" sibTransId="{98ADBBF6-0CDB-4C30-A757-40422EDC8458}"/>
    <dgm:cxn modelId="{87DA3243-3466-4B6B-A7B1-AB6587DA8FED}" type="presOf" srcId="{EF7936FA-C9C7-4956-8BD9-645521776BF7}" destId="{35CCB553-381C-413A-8A11-1703F0DCA332}" srcOrd="0" destOrd="0" presId="urn:microsoft.com/office/officeart/2005/8/layout/default"/>
    <dgm:cxn modelId="{B2F7E263-A149-4124-996D-83412F9FD87B}" srcId="{AF06CE24-2FBC-409C-BCC6-3F21801AB927}" destId="{790A529A-E1F5-40AD-82E4-3BFA1CFBF218}" srcOrd="3" destOrd="0" parTransId="{6CE5C232-9A11-4BF3-8A72-7942F17AF800}" sibTransId="{2103F16F-B54B-4B16-9051-BDDA06E09B52}"/>
    <dgm:cxn modelId="{CD30911A-94BE-464F-805C-9685D9F1AD56}" type="presOf" srcId="{025A8494-558C-414D-9D2F-7F8898B4FF58}" destId="{BBED32F8-87DD-4968-8213-00D3B96D236A}" srcOrd="0" destOrd="0" presId="urn:microsoft.com/office/officeart/2005/8/layout/default"/>
    <dgm:cxn modelId="{192A5ABF-317C-4029-BBAA-63B98BBCFA14}" srcId="{AF06CE24-2FBC-409C-BCC6-3F21801AB927}" destId="{025A8494-558C-414D-9D2F-7F8898B4FF58}" srcOrd="1" destOrd="0" parTransId="{7E004B9A-7BB5-4D35-8EAD-2106B42C3C84}" sibTransId="{C38AA433-F83F-4F38-9D9A-0393B4D88ED8}"/>
    <dgm:cxn modelId="{5580B325-BA63-4257-B02B-101A7277C349}" type="presOf" srcId="{790A529A-E1F5-40AD-82E4-3BFA1CFBF218}" destId="{F9710DDC-3207-4E42-B9AB-A3354DDD323E}" srcOrd="0" destOrd="0" presId="urn:microsoft.com/office/officeart/2005/8/layout/default"/>
    <dgm:cxn modelId="{0D4FFB5B-F59E-49C0-8DA6-EA6F60C1B7FE}" type="presOf" srcId="{AF06CE24-2FBC-409C-BCC6-3F21801AB927}" destId="{2B82A2D8-9555-4F33-B6D4-9C2095F7AA09}" srcOrd="0" destOrd="0" presId="urn:microsoft.com/office/officeart/2005/8/layout/default"/>
    <dgm:cxn modelId="{2F8C86F2-064A-40B3-9345-2F3503BE6B01}" type="presOf" srcId="{4E6AF336-C564-4A82-9B0B-6CAD57749180}" destId="{37FC180A-3AA1-4168-8018-BDB680BFCCA0}" srcOrd="0" destOrd="0" presId="urn:microsoft.com/office/officeart/2005/8/layout/default"/>
    <dgm:cxn modelId="{A6C38C54-D3C7-4479-B374-F659C0AAC6BF}" type="presParOf" srcId="{2B82A2D8-9555-4F33-B6D4-9C2095F7AA09}" destId="{35CCB553-381C-413A-8A11-1703F0DCA332}" srcOrd="0" destOrd="0" presId="urn:microsoft.com/office/officeart/2005/8/layout/default"/>
    <dgm:cxn modelId="{B41B2755-13CA-4B54-B65A-71088452D523}" type="presParOf" srcId="{2B82A2D8-9555-4F33-B6D4-9C2095F7AA09}" destId="{665F85EF-80E8-49E7-814D-E1091ABE26EC}" srcOrd="1" destOrd="0" presId="urn:microsoft.com/office/officeart/2005/8/layout/default"/>
    <dgm:cxn modelId="{58A98133-13E6-4E4A-B61A-5BAF4A854A56}" type="presParOf" srcId="{2B82A2D8-9555-4F33-B6D4-9C2095F7AA09}" destId="{BBED32F8-87DD-4968-8213-00D3B96D236A}" srcOrd="2" destOrd="0" presId="urn:microsoft.com/office/officeart/2005/8/layout/default"/>
    <dgm:cxn modelId="{39B6A16F-7E2C-4A88-93F4-36001FD4800E}" type="presParOf" srcId="{2B82A2D8-9555-4F33-B6D4-9C2095F7AA09}" destId="{A200FC5A-C10E-4388-B5DD-EA9ECB42BC66}" srcOrd="3" destOrd="0" presId="urn:microsoft.com/office/officeart/2005/8/layout/default"/>
    <dgm:cxn modelId="{B2E644F9-5918-4877-863E-4DA450855390}" type="presParOf" srcId="{2B82A2D8-9555-4F33-B6D4-9C2095F7AA09}" destId="{37FC180A-3AA1-4168-8018-BDB680BFCCA0}" srcOrd="4" destOrd="0" presId="urn:microsoft.com/office/officeart/2005/8/layout/default"/>
    <dgm:cxn modelId="{0BEB2401-9A88-445E-BB63-F98E2ABD992C}" type="presParOf" srcId="{2B82A2D8-9555-4F33-B6D4-9C2095F7AA09}" destId="{8F703D78-70D4-47A2-80AB-4A5C96091EF3}" srcOrd="5" destOrd="0" presId="urn:microsoft.com/office/officeart/2005/8/layout/default"/>
    <dgm:cxn modelId="{B1E0294F-8B4F-44E5-9897-7F3059D04A2C}" type="presParOf" srcId="{2B82A2D8-9555-4F33-B6D4-9C2095F7AA09}" destId="{F9710DDC-3207-4E42-B9AB-A3354DDD323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8EEEA3-D60E-48F4-9F11-20C330C20D95}">
      <dsp:nvSpPr>
        <dsp:cNvPr id="0" name=""/>
        <dsp:cNvSpPr/>
      </dsp:nvSpPr>
      <dsp:spPr>
        <a:xfrm rot="5400000">
          <a:off x="5404264" y="-2194218"/>
          <a:ext cx="1316414" cy="57058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Функционирование высшего должностного лица муниципального образования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04264" y="-2194218"/>
        <a:ext cx="1316414" cy="5705856"/>
      </dsp:txXfrm>
    </dsp:sp>
    <dsp:sp modelId="{B2F3339D-4E6D-4A36-B75C-AACBD5E5CE40}">
      <dsp:nvSpPr>
        <dsp:cNvPr id="0" name=""/>
        <dsp:cNvSpPr/>
      </dsp:nvSpPr>
      <dsp:spPr>
        <a:xfrm>
          <a:off x="0" y="266673"/>
          <a:ext cx="3209544" cy="7840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605,7 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6673"/>
        <a:ext cx="3209544" cy="784072"/>
      </dsp:txXfrm>
    </dsp:sp>
    <dsp:sp modelId="{862D0FF3-8DD8-4875-9D23-3212068EA7EB}">
      <dsp:nvSpPr>
        <dsp:cNvPr id="0" name=""/>
        <dsp:cNvSpPr/>
      </dsp:nvSpPr>
      <dsp:spPr>
        <a:xfrm rot="5400000">
          <a:off x="5404264" y="-795528"/>
          <a:ext cx="1316414" cy="57058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Функционирование местных администраций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04264" y="-795528"/>
        <a:ext cx="1316414" cy="5705856"/>
      </dsp:txXfrm>
    </dsp:sp>
    <dsp:sp modelId="{6357BC39-2630-44EB-B9C1-E456ABE255DB}">
      <dsp:nvSpPr>
        <dsp:cNvPr id="0" name=""/>
        <dsp:cNvSpPr/>
      </dsp:nvSpPr>
      <dsp:spPr>
        <a:xfrm>
          <a:off x="0" y="1626266"/>
          <a:ext cx="3209544" cy="8622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1354,8 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26266"/>
        <a:ext cx="3209544" cy="862267"/>
      </dsp:txXfrm>
    </dsp:sp>
    <dsp:sp modelId="{51329FFF-ACDC-45C7-B099-17DB5B6EC00E}">
      <dsp:nvSpPr>
        <dsp:cNvPr id="0" name=""/>
        <dsp:cNvSpPr/>
      </dsp:nvSpPr>
      <dsp:spPr>
        <a:xfrm rot="5400000">
          <a:off x="5404264" y="603162"/>
          <a:ext cx="1316414" cy="57058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Межбюджетные трансферты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04264" y="603162"/>
        <a:ext cx="1316414" cy="5705856"/>
      </dsp:txXfrm>
    </dsp:sp>
    <dsp:sp modelId="{DE8FBB31-990D-4BA0-B1B8-A0B28C8F7AD7}">
      <dsp:nvSpPr>
        <dsp:cNvPr id="0" name=""/>
        <dsp:cNvSpPr/>
      </dsp:nvSpPr>
      <dsp:spPr>
        <a:xfrm>
          <a:off x="0" y="2999780"/>
          <a:ext cx="3209544" cy="9126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303,9 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99780"/>
        <a:ext cx="3209544" cy="9126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CCB553-381C-413A-8A11-1703F0DCA332}">
      <dsp:nvSpPr>
        <dsp:cNvPr id="0" name=""/>
        <dsp:cNvSpPr/>
      </dsp:nvSpPr>
      <dsp:spPr>
        <a:xfrm>
          <a:off x="1775" y="99595"/>
          <a:ext cx="4242329" cy="229957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Оценка муниципального имущества, в том числе земельных участков, и оформление правоустанавливающих документов на объекты собственности Октябрьского района –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32,0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5" y="99595"/>
        <a:ext cx="4242329" cy="2299573"/>
      </dsp:txXfrm>
    </dsp:sp>
    <dsp:sp modelId="{BBED32F8-87DD-4968-8213-00D3B96D236A}">
      <dsp:nvSpPr>
        <dsp:cNvPr id="0" name=""/>
        <dsp:cNvSpPr/>
      </dsp:nvSpPr>
      <dsp:spPr>
        <a:xfrm>
          <a:off x="4627366" y="99595"/>
          <a:ext cx="4210058" cy="229957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Расходы по переданным полномочиям в сфере имущественных отношений, в части муниципального жилищного контроля  (межбюджетные трансферты)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0,2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тыс.руб.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27366" y="99595"/>
        <a:ext cx="4210058" cy="2299573"/>
      </dsp:txXfrm>
    </dsp:sp>
    <dsp:sp modelId="{37FC180A-3AA1-4168-8018-BDB680BFCCA0}">
      <dsp:nvSpPr>
        <dsp:cNvPr id="0" name=""/>
        <dsp:cNvSpPr/>
      </dsp:nvSpPr>
      <dsp:spPr>
        <a:xfrm>
          <a:off x="0" y="2743200"/>
          <a:ext cx="4318521" cy="229957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Расходы на исполнение судебных актов по взысканию денежных средств за счет казны бюджета сельсовета –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149,4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тыс.руб.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743200"/>
        <a:ext cx="4318521" cy="2299573"/>
      </dsp:txXfrm>
    </dsp:sp>
    <dsp:sp modelId="{F9710DDC-3207-4E42-B9AB-A3354DDD323E}">
      <dsp:nvSpPr>
        <dsp:cNvPr id="0" name=""/>
        <dsp:cNvSpPr/>
      </dsp:nvSpPr>
      <dsp:spPr>
        <a:xfrm>
          <a:off x="4724408" y="2782431"/>
          <a:ext cx="4092167" cy="229957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Расходы по переданным полномочиям по разработке генеральных планов поселения –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1,5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тыс.руб.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24408" y="2782431"/>
        <a:ext cx="4092167" cy="2299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0.54237</cdr:x>
      <cdr:y>0.4375</cdr:y>
    </cdr:from>
    <cdr:to>
      <cdr:x>0.64407</cdr:x>
      <cdr:y>0.45032</cdr:y>
    </cdr:to>
    <cdr:sp macro="" textlink="">
      <cdr:nvSpPr>
        <cdr:cNvPr id="5" name="Соединительная линия уступом 4"/>
        <cdr:cNvSpPr/>
      </cdr:nvSpPr>
      <cdr:spPr>
        <a:xfrm xmlns:a="http://schemas.openxmlformats.org/drawingml/2006/main">
          <a:off x="4876800" y="2667000"/>
          <a:ext cx="914446" cy="78150"/>
        </a:xfrm>
        <a:prstGeom xmlns:a="http://schemas.openxmlformats.org/drawingml/2006/main" prst="bentConnector3">
          <a:avLst>
            <a:gd name="adj1" fmla="val 47072"/>
          </a:avLst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0.50847</cdr:x>
      <cdr:y>0.65</cdr:y>
    </cdr:from>
    <cdr:to>
      <cdr:x>0.60169</cdr:x>
      <cdr:y>0.67564</cdr:y>
    </cdr:to>
    <cdr:sp macro="" textlink="">
      <cdr:nvSpPr>
        <cdr:cNvPr id="7" name="Соединительная линия уступом 6"/>
        <cdr:cNvSpPr/>
      </cdr:nvSpPr>
      <cdr:spPr>
        <a:xfrm xmlns:a="http://schemas.openxmlformats.org/drawingml/2006/main">
          <a:off x="4572000" y="3962400"/>
          <a:ext cx="838197" cy="156302"/>
        </a:xfrm>
        <a:prstGeom xmlns:a="http://schemas.openxmlformats.org/drawingml/2006/main" prst="bentConnector3">
          <a:avLst>
            <a:gd name="adj1" fmla="val 59262"/>
          </a:avLst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0.20339</cdr:x>
      <cdr:y>0.6875</cdr:y>
    </cdr:from>
    <cdr:to>
      <cdr:x>0.29661</cdr:x>
      <cdr:y>0.71315</cdr:y>
    </cdr:to>
    <cdr:sp macro="" textlink="">
      <cdr:nvSpPr>
        <cdr:cNvPr id="9" name="Соединительная линия уступом 8"/>
        <cdr:cNvSpPr/>
      </cdr:nvSpPr>
      <cdr:spPr>
        <a:xfrm xmlns:a="http://schemas.openxmlformats.org/drawingml/2006/main">
          <a:off x="1828800" y="4191000"/>
          <a:ext cx="838197" cy="156363"/>
        </a:xfrm>
        <a:prstGeom xmlns:a="http://schemas.openxmlformats.org/drawingml/2006/main" prst="bentConnector3">
          <a:avLst>
            <a:gd name="adj1" fmla="val 49057"/>
          </a:avLst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0.21186</cdr:x>
      <cdr:y>0.475</cdr:y>
    </cdr:from>
    <cdr:to>
      <cdr:x>0.33051</cdr:x>
      <cdr:y>0.48782</cdr:y>
    </cdr:to>
    <cdr:sp macro="" textlink="">
      <cdr:nvSpPr>
        <cdr:cNvPr id="11" name="Соединительная линия уступом 10"/>
        <cdr:cNvSpPr/>
      </cdr:nvSpPr>
      <cdr:spPr>
        <a:xfrm xmlns:a="http://schemas.openxmlformats.org/drawingml/2006/main">
          <a:off x="1905000" y="2895600"/>
          <a:ext cx="1066853" cy="78151"/>
        </a:xfrm>
        <a:prstGeom xmlns:a="http://schemas.openxmlformats.org/drawingml/2006/main" prst="bentConnector3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0.22881</cdr:x>
      <cdr:y>0.175</cdr:y>
    </cdr:from>
    <cdr:to>
      <cdr:x>0.33898</cdr:x>
      <cdr:y>0.18782</cdr:y>
    </cdr:to>
    <cdr:sp macro="" textlink="">
      <cdr:nvSpPr>
        <cdr:cNvPr id="13" name="Соединительная линия уступом 12"/>
        <cdr:cNvSpPr/>
      </cdr:nvSpPr>
      <cdr:spPr>
        <a:xfrm xmlns:a="http://schemas.openxmlformats.org/drawingml/2006/main">
          <a:off x="2057400" y="1066800"/>
          <a:ext cx="990605" cy="78151"/>
        </a:xfrm>
        <a:prstGeom xmlns:a="http://schemas.openxmlformats.org/drawingml/2006/main" prst="bentConnector3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0.55085</cdr:x>
      <cdr:y>0.2125</cdr:y>
    </cdr:from>
    <cdr:to>
      <cdr:x>0.65254</cdr:x>
      <cdr:y>0.22532</cdr:y>
    </cdr:to>
    <cdr:sp macro="" textlink="">
      <cdr:nvSpPr>
        <cdr:cNvPr id="3" name="Соединительная линия уступом 2"/>
        <cdr:cNvSpPr/>
      </cdr:nvSpPr>
      <cdr:spPr>
        <a:xfrm xmlns:a="http://schemas.openxmlformats.org/drawingml/2006/main">
          <a:off x="4953000" y="1295400"/>
          <a:ext cx="914356" cy="78151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801C-99A2-40DA-9DA9-FA092BC09D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F060C-70B0-41A0-B6AC-F3F7F87DC8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226F-4322-4364-AD23-784E258428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EF5BD-17AA-450E-84B1-D0B15B8BC5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74D45-7B38-49B9-8DD6-BDC0BC9EF0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07462-76CB-41E0-8A14-01D535D1FE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D15E7-929B-4C8B-86FE-D4589374C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47633-A418-42E5-8941-B5EED4A346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884EE-8EDA-440C-9551-8C696F4D74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0958D-E027-427B-BF25-7651A4A2BF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6F2DC-FA3E-4272-8FBA-7D5F4CECC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B318B7-665B-48A4-8B75-C7FAAF510D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БЮДЖЕТ ДЛЯ ГРАЖДАН</a:t>
            </a:r>
            <a:endParaRPr lang="ru-RU" sz="48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143000"/>
            <a:ext cx="93511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40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проекту исполнения </a:t>
            </a:r>
            <a:r>
              <a:rPr lang="ru-RU" sz="40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Новомихайловского 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сельсовета 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Октябрьского района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Амурской области за </a:t>
            </a:r>
            <a:r>
              <a:rPr lang="ru-RU" sz="40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 </a:t>
            </a:r>
            <a:r>
              <a:rPr lang="ru-RU" sz="40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</a:t>
            </a:r>
          </a:p>
          <a:p>
            <a:pPr algn="ctr"/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РАСХОДЫ БЮДЖЕТА, тыс.руб.</a:t>
            </a:r>
            <a:endParaRPr lang="ru-RU" sz="32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791200" y="457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2057400" y="5334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13716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СОЦИАЛЬНАЯ СФЕРА</a:t>
            </a:r>
            <a:endParaRPr lang="ru-RU" sz="2000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13716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ПРОЧИЕ РАСХОДЫ</a:t>
            </a:r>
            <a:endParaRPr lang="ru-RU" sz="2000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2400" y="1676400"/>
            <a:ext cx="533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Национальная оборона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117,4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Национальная безопасность 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правоохранительная деятельность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140,3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Национальная экономика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343,7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Жилищно-коммунальное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хозяйство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315,1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Образование 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1,5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Культура и кинематография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559,2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Социальная политика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316,4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752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2477,6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495800" y="3048000"/>
          <a:ext cx="4648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2477,6 </a:t>
            </a:r>
            <a:r>
              <a:rPr lang="ru-RU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4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Ф_без_герба_nnib-ki.jpg"/>
          <p:cNvPicPr>
            <a:picLocks noChangeAspect="1"/>
          </p:cNvPicPr>
          <p:nvPr/>
        </p:nvPicPr>
        <p:blipFill>
          <a:blip r:embed="rId2" cstate="print"/>
          <a:srcRect t="11143" b="13429"/>
          <a:stretch>
            <a:fillRect/>
          </a:stretch>
        </p:blipFill>
        <p:spPr>
          <a:xfrm>
            <a:off x="5791200" y="0"/>
            <a:ext cx="2945457" cy="19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0" y="1905000"/>
          <a:ext cx="8915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ДРУГИЕ ОБЩЕГОСУДАРСТВЕННЫЕ ВОПРОСЫ</a:t>
            </a:r>
            <a:endParaRPr lang="ru-RU" sz="28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" y="7620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inskij-uchet-2-jp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4154833" cy="331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3962400" y="838200"/>
            <a:ext cx="4842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117,4 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4000" b="1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788" y="4038600"/>
            <a:ext cx="847995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Осуществление первичного воинского учета на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Территориях, где отсутствуют военные комиссариаты</a:t>
            </a:r>
            <a:endParaRPr lang="ru-RU" sz="3200" b="1" cap="all" dirty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28600"/>
            <a:ext cx="6858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НАЦИОНАЛЬНАЯ  БЕЗОПАСНОСТЬ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ПРАВООХРАНИТЕЛЬНАЯ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ДЕЯТЕЛЬНОСТЬ</a:t>
            </a:r>
            <a:endParaRPr lang="ru-RU" sz="2800" b="1" cap="all" dirty="0" smtClean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140,3  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576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7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Расходы на предупреждение и ликвидацию</a:t>
            </a:r>
          </a:p>
          <a:p>
            <a:pPr algn="ctr"/>
            <a:r>
              <a:rPr lang="ru-RU" sz="27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последствий чрезвычайных ситуаций и </a:t>
            </a:r>
          </a:p>
          <a:p>
            <a:pPr algn="ctr"/>
            <a:r>
              <a:rPr lang="ru-RU" sz="27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стихийных бедствий природного и </a:t>
            </a:r>
          </a:p>
          <a:p>
            <a:pPr algn="ctr"/>
            <a:r>
              <a:rPr lang="ru-RU" sz="27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техногенного характера</a:t>
            </a:r>
            <a:endParaRPr lang="ru-RU" sz="2700" b="1" cap="all" dirty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pic>
        <p:nvPicPr>
          <p:cNvPr id="8194" name="Picture 2" descr="Рослесхоз выделил дополнительные деньги на тушение пожаров в Сиби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785352" cy="21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343,7 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019800" y="10668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1981200" y="10668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" y="3581400"/>
            <a:ext cx="441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мероприятия,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направленные на противодействие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злоупотреблению наркотическими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средствами и их незаконному обороту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40,0 тыс. руб.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3733800"/>
            <a:ext cx="3082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Дорожное хозяйство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(дорожные фонды)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303,1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3009899" y="3009900"/>
            <a:ext cx="3733803" cy="304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В Бурятии продолжается кампания по уничтожению конопл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349731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В БИРОБИДЖАНЕ ПРОВЕЛИ ГРЕЙДЕРОВКУ ДАЧНОЙ ДОРОГИ НА ПОС. ЩУКИНК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4139385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3505200" y="502920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по переданным полномочиям </a:t>
            </a:r>
          </a:p>
          <a:p>
            <a:pPr algn="ctr"/>
            <a:r>
              <a:rPr lang="ru-RU" b="1" dirty="0" smtClean="0"/>
              <a:t>на развитие и поддержку </a:t>
            </a:r>
          </a:p>
          <a:p>
            <a:pPr algn="ctr"/>
            <a:r>
              <a:rPr lang="ru-RU" b="1" dirty="0" smtClean="0"/>
              <a:t>субъектов малого и среднего </a:t>
            </a:r>
          </a:p>
          <a:p>
            <a:pPr algn="ctr"/>
            <a:r>
              <a:rPr lang="ru-RU" b="1" dirty="0" smtClean="0"/>
              <a:t>предпринимательства</a:t>
            </a:r>
          </a:p>
          <a:p>
            <a:pPr algn="ctr"/>
            <a:r>
              <a:rPr lang="ru-RU" b="1" dirty="0" smtClean="0"/>
              <a:t>0,6 тыс. руб.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3048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ЖИЛИЩНО-КОММУНАЛЬНОЕ</a:t>
            </a:r>
          </a:p>
          <a:p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              ХОЗЯЙСТВО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315,1 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тыс.руб.</a:t>
            </a:r>
            <a:endParaRPr lang="ru-RU" sz="2800" b="1" dirty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pic>
        <p:nvPicPr>
          <p:cNvPr id="11" name="Рисунок 10" descr="Фото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876800"/>
            <a:ext cx="2809099" cy="18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52400" y="19050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Коммунальное   хозяйство: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переданные полномочия в части организации в границах поселения электро-, тепло-, газо- и водоснабжения населения, водоотведения –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1,0 тыс. руб.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Благоустройство: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направленные на прочие мероприятия по благоустройству поселения (бурение мелкотрубчатых колодцев, выкашивание сорной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растительности, установка ламп уличного освещения) – 314,1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 descr="2016-04-27-1522481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70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4572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4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4800" b="1" cap="all" dirty="0" smtClean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4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4800" b="1" cap="all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48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Расходы на организацию и проведение мероприятий в сфере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молодежной политики</a:t>
            </a:r>
            <a:endParaRPr lang="ru-RU" sz="3600" b="1" cap="all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Детский праздник - Агентство по проведению торжеств &quot;Весёлый праз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875891" cy="25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56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3200" b="1" dirty="0" smtClean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559,2  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2800" b="1" cap="all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118782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      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Расходы   на содержание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   здания   клуба   (проведение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   культурных    мероприятий,           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   закупка  товаров,  работ,  услуг) –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139,3 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cap="all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10000"/>
            <a:ext cx="5905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на  выплаты  персоналу  в  целях  обеспечения  выполнения 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функций 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государственными (муниципальными) органами, 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казенными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учреждениями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органами 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государственными 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внебюджетными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фондами) –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419,5 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cap="all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6-10-14-1203762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610000"/>
            <a:ext cx="2832000" cy="42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6-10-14-1170459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4104000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577,3  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4000" b="1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371600"/>
            <a:ext cx="414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Доплаты к пенсиям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служащих  316,4 тыс.р.</a:t>
            </a:r>
            <a:endParaRPr lang="ru-RU" sz="2400" b="1" cap="all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axresdefault (1).jpg"/>
          <p:cNvPicPr>
            <a:picLocks noChangeAspect="1"/>
          </p:cNvPicPr>
          <p:nvPr/>
        </p:nvPicPr>
        <p:blipFill>
          <a:blip r:embed="rId2" cstate="print"/>
          <a:srcRect l="7500" r="7500"/>
          <a:stretch>
            <a:fillRect/>
          </a:stretch>
        </p:blipFill>
        <p:spPr>
          <a:xfrm>
            <a:off x="228601" y="2743200"/>
            <a:ext cx="4030134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05400" y="129540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РЕМОНТ ЖИЛЫХ ПОМЕЩЕНИЙ ВЕТЕРАНОВ ВЕЛИКОЙ ОТЕЧЕСТВЕННОЙ ВОЙНЫ 260,9 тыс.р.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Ветхий дом на берегу озера - 450000.00 руб., код: 618-1 - Чудоозер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956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ВВОДНАЯ ЧАСТЬ</a:t>
            </a:r>
            <a:endParaRPr lang="ru-RU" sz="54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95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 целях реализации принципа прозрачности, открытости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бюджета и информирования жителей о расходовании средств бюджета разработан «Бюджет для граждан» по </a:t>
            </a:r>
            <a:r>
              <a:rPr lang="ru-RU" sz="2000" b="1" dirty="0" smtClean="0">
                <a:solidFill>
                  <a:schemeClr val="tx1"/>
                </a:solidFill>
              </a:rPr>
              <a:t>проекту исполнения </a:t>
            </a:r>
            <a:r>
              <a:rPr lang="ru-RU" sz="2000" b="1" dirty="0" smtClean="0">
                <a:solidFill>
                  <a:schemeClr val="tx1"/>
                </a:solidFill>
              </a:rPr>
              <a:t>бюджета Новомихайловского сельсовета за </a:t>
            </a:r>
            <a:r>
              <a:rPr lang="ru-RU" sz="2000" b="1" dirty="0" smtClean="0">
                <a:solidFill>
                  <a:schemeClr val="tx1"/>
                </a:solidFill>
              </a:rPr>
              <a:t>2020 </a:t>
            </a:r>
            <a:r>
              <a:rPr lang="ru-RU" sz="2000" b="1" dirty="0" smtClean="0">
                <a:solidFill>
                  <a:schemeClr val="tx1"/>
                </a:solidFill>
              </a:rPr>
              <a:t>год.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Данная информация позволит гражданам составить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представление об источниках формирования доходов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бюджета Новомихайловского сельсовета, направлениях расходования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бюджетных средств в </a:t>
            </a:r>
            <a:r>
              <a:rPr lang="ru-RU" sz="2000" b="1" dirty="0" smtClean="0">
                <a:solidFill>
                  <a:schemeClr val="tx1"/>
                </a:solidFill>
              </a:rPr>
              <a:t>2020 </a:t>
            </a:r>
            <a:r>
              <a:rPr lang="ru-RU" sz="2000" b="1" dirty="0" smtClean="0">
                <a:solidFill>
                  <a:schemeClr val="tx1"/>
                </a:solidFill>
              </a:rPr>
              <a:t>году и сделать выводы об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эффективности использования бюджетных средств.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Мы надеемся на заинтересованное внимание жителей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к процессу исполнения бюджета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7" y="54709"/>
            <a:ext cx="1538774" cy="16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Исполнение расходов бюджета Новомихайловского сельсовета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в</a:t>
            </a:r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разрезе экономических статей за </a:t>
            </a:r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2020 </a:t>
            </a:r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год, тыс. руб.</a:t>
            </a:r>
            <a:endParaRPr lang="ru-RU" sz="20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015392704"/>
              </p:ext>
            </p:extLst>
          </p:nvPr>
        </p:nvGraphicFramePr>
        <p:xfrm>
          <a:off x="0" y="1091863"/>
          <a:ext cx="9144000" cy="568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992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0668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Местонахождение администрации 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Новомихайловского сельсовета: 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676638, ул.Юбилейная,д.3 , с. Новомихайловка,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Октябрьского района Амурской области</a:t>
            </a:r>
          </a:p>
          <a:p>
            <a:pPr algn="ctr"/>
            <a:endParaRPr lang="ru-RU" sz="2400" b="1" dirty="0" smtClean="0">
              <a:ln>
                <a:solidFill>
                  <a:schemeClr val="tx1"/>
                </a:solidFill>
              </a:ln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Глава Новомихайловского сельсовета – 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Бондарева Надежда Александровна</a:t>
            </a:r>
          </a:p>
          <a:p>
            <a:pPr algn="ctr"/>
            <a:endParaRPr lang="ru-RU" sz="2400" b="1" dirty="0" smtClean="0">
              <a:ln>
                <a:solidFill>
                  <a:schemeClr val="tx1"/>
                </a:solidFill>
              </a:ln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Контактные телефоны: 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Тел./факс: (841652) 3-52-53</a:t>
            </a:r>
          </a:p>
          <a:p>
            <a:pPr algn="ctr"/>
            <a:endParaRPr lang="ru-RU" sz="2400" b="1" dirty="0" smtClean="0">
              <a:ln>
                <a:solidFill>
                  <a:schemeClr val="tx1"/>
                </a:solidFill>
              </a:ln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График работы: 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понедельник – пятница с 8.00. до 16.00 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Перерыв: с 12.00 до 13.00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6317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КОНТАКТНАЯ ИНФОРМАЦИЯ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ОСНОВНЫЕ ПОНЯТИЯ</a:t>
            </a:r>
            <a:endParaRPr lang="ru-RU" sz="54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257800"/>
          </a:xfrm>
        </p:spPr>
        <p:txBody>
          <a:bodyPr>
            <a:normAutofit/>
          </a:bodyPr>
          <a:lstStyle/>
          <a:p>
            <a:r>
              <a:rPr lang="ru-RU" sz="1800" b="1" cap="all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Бюджет</a:t>
            </a:r>
            <a:r>
              <a:rPr lang="ru-RU" sz="1600" b="1" cap="all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sz="1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форма образования и расходования денежных средств, предназначенных для финансового обеспечения задач и функций местного самоуправления </a:t>
            </a:r>
          </a:p>
          <a:p>
            <a:pPr>
              <a:buFont typeface="Wingdings 2" pitchFamily="18" charset="2"/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800" b="1" cap="all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Отчет об исполнении бюджета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ru-RU" sz="1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является формой контроля за исполнением  бюджета с указанием общего объема доходов, расходов и дефицита (профицита) </a:t>
            </a:r>
          </a:p>
          <a:p>
            <a:pPr>
              <a:buFont typeface="Wingdings 2" pitchFamily="18" charset="2"/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800" b="1" cap="all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Доходы</a:t>
            </a:r>
            <a:r>
              <a:rPr lang="ru-RU" sz="16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ru-RU" sz="1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денежные средства, поступающие в бюджет сельсовета</a:t>
            </a:r>
          </a:p>
          <a:p>
            <a:pPr>
              <a:buFont typeface="Wingdings 2" pitchFamily="18" charset="2"/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800" b="1" cap="all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Расходы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ru-RU" sz="1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денежные средства, выплачиваемые из бюджета сельсовета</a:t>
            </a:r>
          </a:p>
          <a:p>
            <a:pPr>
              <a:buFont typeface="Wingdings 2" pitchFamily="18" charset="2"/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800" b="1" cap="all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Дефицит бюджета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ru-RU" sz="1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превышение расходов над его доходами</a:t>
            </a:r>
          </a:p>
          <a:p>
            <a:pPr>
              <a:buFont typeface="Wingdings 2" pitchFamily="18" charset="2"/>
              <a:buNone/>
            </a:pP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800" b="1" cap="all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Профицит бюджета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ru-RU" sz="1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превышение доходов над его расходами</a:t>
            </a:r>
            <a:endParaRPr lang="ru-RU" sz="1600" b="1" cap="all" dirty="0" smtClean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pic>
        <p:nvPicPr>
          <p:cNvPr id="4" name="Рисунок 3" descr="e6d99175e6fa0db56c54d48f956baf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029200"/>
            <a:ext cx="1656000" cy="1656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</a:t>
            </a:r>
            <a:r>
              <a:rPr lang="ru-RU" sz="2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БЮДЖЕТ НОВОМИХАЙЛОВСКОГО СЕЛЬСОВЕТА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             ЗА ПЕРИОД </a:t>
            </a:r>
            <a:r>
              <a:rPr lang="ru-RU" sz="2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2019-2020 </a:t>
            </a:r>
            <a:r>
              <a:rPr lang="ru-RU" sz="2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гг</a:t>
            </a:r>
            <a:r>
              <a:rPr lang="ru-RU" sz="2400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2923309"/>
              </p:ext>
            </p:extLst>
          </p:nvPr>
        </p:nvGraphicFramePr>
        <p:xfrm>
          <a:off x="0" y="1135798"/>
          <a:ext cx="9144000" cy="53412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5000"/>
                <a:gridCol w="1295400"/>
                <a:gridCol w="1371600"/>
                <a:gridCol w="1447800"/>
                <a:gridCol w="1536700"/>
                <a:gridCol w="1587500"/>
              </a:tblGrid>
              <a:tr h="1950700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Наименование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Исполнено за </a:t>
                      </a:r>
                      <a:r>
                        <a:rPr lang="ru-RU" sz="1800" dirty="0" smtClean="0"/>
                        <a:t>2019 </a:t>
                      </a:r>
                      <a:r>
                        <a:rPr lang="ru-RU" sz="1800" dirty="0" smtClean="0"/>
                        <a:t>год </a:t>
                      </a:r>
                    </a:p>
                    <a:p>
                      <a:pPr algn="ctr"/>
                      <a:r>
                        <a:rPr lang="ru-RU" sz="1800" dirty="0" smtClean="0"/>
                        <a:t>(тыс. руб.)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План </a:t>
                      </a:r>
                      <a:r>
                        <a:rPr lang="ru-RU" sz="1800" dirty="0" smtClean="0"/>
                        <a:t>2020     </a:t>
                      </a:r>
                      <a:r>
                        <a:rPr lang="ru-RU" sz="1800" dirty="0" smtClean="0"/>
                        <a:t>год </a:t>
                      </a:r>
                    </a:p>
                    <a:p>
                      <a:pPr algn="ctr"/>
                      <a:r>
                        <a:rPr lang="ru-RU" sz="1800" dirty="0" smtClean="0"/>
                        <a:t> (тыс. руб.)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Исполнено за </a:t>
                      </a:r>
                      <a:r>
                        <a:rPr lang="ru-RU" sz="1800" dirty="0" smtClean="0"/>
                        <a:t>2020 </a:t>
                      </a:r>
                      <a:r>
                        <a:rPr lang="ru-RU" sz="1800" dirty="0" smtClean="0"/>
                        <a:t>год (тыс. руб.)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</a:t>
                      </a:r>
                    </a:p>
                    <a:p>
                      <a:pPr algn="l"/>
                      <a:r>
                        <a:rPr lang="ru-RU" sz="1800" dirty="0" smtClean="0"/>
                        <a:t>        % исполнения в </a:t>
                      </a:r>
                      <a:r>
                        <a:rPr lang="ru-RU" sz="1800" dirty="0" smtClean="0"/>
                        <a:t>2020 </a:t>
                      </a:r>
                      <a:r>
                        <a:rPr lang="ru-RU" sz="1800" dirty="0" smtClean="0"/>
                        <a:t>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% роста исполнения в </a:t>
                      </a:r>
                      <a:r>
                        <a:rPr lang="ru-RU" sz="1800" dirty="0" smtClean="0"/>
                        <a:t>2020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smtClean="0"/>
                        <a:t>г. к уровню </a:t>
                      </a:r>
                    </a:p>
                    <a:p>
                      <a:r>
                        <a:rPr lang="ru-RU" sz="1800" baseline="0" dirty="0" smtClean="0"/>
                        <a:t>2019 </a:t>
                      </a:r>
                      <a:r>
                        <a:rPr lang="ru-RU" sz="1800" baseline="0" dirty="0" smtClean="0"/>
                        <a:t>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016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ДОХОДЫ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4170,4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b="0" dirty="0" smtClean="0"/>
                        <a:t>4665,4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5529,2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118,5 </a:t>
                      </a:r>
                      <a:r>
                        <a:rPr lang="ru-RU" dirty="0" smtClean="0"/>
                        <a:t>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132,6 </a:t>
                      </a:r>
                      <a:r>
                        <a:rPr lang="ru-RU" dirty="0" smtClean="0"/>
                        <a:t>%</a:t>
                      </a:r>
                      <a:endParaRPr lang="ru-RU" b="1" dirty="0"/>
                    </a:p>
                  </a:txBody>
                  <a:tcPr/>
                </a:tc>
              </a:tr>
              <a:tr h="113016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РАСХОДЫ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4511,5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5470,2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4532,1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83 </a:t>
                      </a:r>
                      <a:r>
                        <a:rPr lang="ru-RU" dirty="0" smtClean="0"/>
                        <a:t>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100,5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%</a:t>
                      </a:r>
                      <a:endParaRPr lang="ru-RU" b="1" dirty="0"/>
                    </a:p>
                  </a:txBody>
                  <a:tcPr/>
                </a:tc>
              </a:tr>
              <a:tr h="113016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ДЕФИЦИТ (-)/</a:t>
                      </a:r>
                    </a:p>
                    <a:p>
                      <a:r>
                        <a:rPr lang="ru-RU" sz="1600" dirty="0" smtClean="0"/>
                        <a:t>ПРОФИЦИТ(+)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-341,1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-804,8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997,1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9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76200" y="76200"/>
            <a:ext cx="906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ОСНОВНЫЕ ХАРАКТЕРИСТИКИ БЮДЖЕТА СЕЛЬСОВЕТА, тыс.руб.</a:t>
            </a:r>
            <a:endParaRPr lang="ru-RU" sz="28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1273" name="TextBox 7"/>
          <p:cNvSpPr txBox="1">
            <a:spLocks noChangeArrowheads="1"/>
          </p:cNvSpPr>
          <p:nvPr/>
        </p:nvSpPr>
        <p:spPr bwMode="auto">
          <a:xfrm>
            <a:off x="1219200" y="1524000"/>
            <a:ext cx="190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2800" b="1" dirty="0" smtClean="0"/>
          </a:p>
          <a:p>
            <a:pPr algn="ctr" eaLnBrk="0" hangingPunct="0"/>
            <a:endParaRPr lang="ru-RU" sz="2800" b="1" dirty="0"/>
          </a:p>
        </p:txBody>
      </p:sp>
      <p:sp>
        <p:nvSpPr>
          <p:cNvPr id="11278" name="AutoShape 4" descr="Картинки по запросу скачать картинку мешка с деньгами рубл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1279" name="AutoShape 6" descr="Картинки по запросу скачать картинку мешка с деньгами рубл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1280" name="AutoShape 8" descr="Картинки по запросу скачать картинку мешка с деньгами рубл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761034738"/>
              </p:ext>
            </p:extLst>
          </p:nvPr>
        </p:nvGraphicFramePr>
        <p:xfrm>
          <a:off x="304800" y="914400"/>
          <a:ext cx="8686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0"/>
            <a:ext cx="750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ru-RU" sz="4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ДОХОДЫ БЮДЖЕТА</a:t>
            </a:r>
            <a:endParaRPr lang="ru-RU" sz="4400" b="1" cap="all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066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Доходы бюджета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–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денежные средства, поступающие в </a:t>
            </a:r>
            <a:endParaRPr lang="ru-RU" sz="1600" b="1" i="1" cap="all" dirty="0" smtClean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  <a:p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распоряжение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органов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местного самоуправления.</a:t>
            </a:r>
          </a:p>
          <a:p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Доходы бюджета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состоят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из налоговых и неналоговых доходов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, а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также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безвозмездных поступлений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  <a:p>
            <a:r>
              <a:rPr lang="ru-RU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Налоговые </a:t>
            </a:r>
            <a:r>
              <a:rPr lang="ru-RU" b="1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доходы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: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налог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на прибыль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организаций; налог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на </a:t>
            </a:r>
            <a:endParaRPr lang="ru-RU" sz="1600" b="1" i="1" cap="all" dirty="0" smtClean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  <a:p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доходы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физических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лиц; налог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на имущество организаций; </a:t>
            </a:r>
            <a:endParaRPr lang="ru-RU" sz="1600" b="1" i="1" cap="all" dirty="0" smtClean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  <a:p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иные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налоговые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доходы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  <a:p>
            <a:r>
              <a:rPr lang="ru-RU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Неналоговые </a:t>
            </a:r>
            <a:r>
              <a:rPr lang="ru-RU" b="1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доходы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: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доходы от использования муниципального </a:t>
            </a:r>
            <a:endParaRPr lang="ru-RU" sz="1600" b="1" i="1" cap="all" dirty="0" smtClean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  <a:p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имущества; доходы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от платных услуг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;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штрафы за нарушения </a:t>
            </a:r>
            <a:endParaRPr lang="ru-RU" sz="1600" b="1" i="1" cap="all" dirty="0" smtClean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  <a:p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законодательства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о налогах и с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борах;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иные неналоговые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доходы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  <a:p>
            <a:r>
              <a:rPr lang="ru-RU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Безвозмездные поступления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: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безвозмездные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поступления из </a:t>
            </a:r>
            <a:endParaRPr lang="ru-RU" sz="1600" b="1" i="1" cap="all" dirty="0" smtClean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  <a:p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федерального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и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областного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бюджета (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дотации, субвенции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, иные </a:t>
            </a:r>
            <a:endParaRPr lang="ru-RU" sz="1600" b="1" i="1" cap="all" dirty="0" smtClean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  <a:p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межбюджетные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трансферты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)</a:t>
            </a:r>
            <a:endParaRPr lang="ru-RU" sz="1600" b="1" i="1" cap="all" dirty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pic>
        <p:nvPicPr>
          <p:cNvPr id="5" name="Рисунок 4" descr="deng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1360000" cy="12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old_3169592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5346000"/>
            <a:ext cx="1983723" cy="15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632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ПОСТУПЛЕНИЕ ДОХОДОВ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в </a:t>
            </a:r>
            <a:r>
              <a:rPr lang="ru-RU" sz="4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2020 </a:t>
            </a:r>
            <a:r>
              <a:rPr lang="ru-RU" sz="4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году, тыс.руб.</a:t>
            </a:r>
            <a:endParaRPr lang="ru-RU" sz="40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2400" y="1397000"/>
          <a:ext cx="89154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deng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4000" y="4572000"/>
            <a:ext cx="240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СТРУКТРУРА СОБСТВЕННЫХ ДОХОДОВ, тыс.руб.</a:t>
            </a:r>
            <a:endParaRPr lang="ru-RU" sz="24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447800"/>
          <a:ext cx="9144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Собственные доходы (налоговые и неналоговые доходы) 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2386,8 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руб.   или 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43,2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%  всех  доходов</a:t>
            </a:r>
            <a:endParaRPr lang="ru-RU" b="1" cap="all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716" y="0"/>
            <a:ext cx="9148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Динамика доходов бюджета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Новомихайловского сельсовета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на </a:t>
            </a:r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2018 </a:t>
            </a:r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- </a:t>
            </a:r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2020 </a:t>
            </a:r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годы, тыс.руб.</a:t>
            </a:r>
            <a:endParaRPr lang="ru-RU" sz="20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234633781"/>
              </p:ext>
            </p:extLst>
          </p:nvPr>
        </p:nvGraphicFramePr>
        <p:xfrm>
          <a:off x="152400" y="1066800"/>
          <a:ext cx="8991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920</Words>
  <Application>Microsoft Office PowerPoint</Application>
  <PresentationFormat>Экран (4:3)</PresentationFormat>
  <Paragraphs>236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ВВОДНАЯ ЧАСТЬ</vt:lpstr>
      <vt:lpstr>ОСНОВНЫЕ ПОНЯТИЯ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</dc:creator>
  <cp:lastModifiedBy>Наталья</cp:lastModifiedBy>
  <cp:revision>205</cp:revision>
  <cp:lastPrinted>1601-01-01T00:00:00Z</cp:lastPrinted>
  <dcterms:created xsi:type="dcterms:W3CDTF">2016-04-15T01:09:05Z</dcterms:created>
  <dcterms:modified xsi:type="dcterms:W3CDTF">2021-04-28T04:58:16Z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